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74" r:id="rId4"/>
    <p:sldMasterId id="2147483786" r:id="rId5"/>
  </p:sldMasterIdLst>
  <p:notesMasterIdLst>
    <p:notesMasterId r:id="rId44"/>
  </p:notesMasterIdLst>
  <p:sldIdLst>
    <p:sldId id="2106" r:id="rId6"/>
    <p:sldId id="2108" r:id="rId7"/>
    <p:sldId id="1255" r:id="rId8"/>
    <p:sldId id="2109" r:id="rId9"/>
    <p:sldId id="2110" r:id="rId10"/>
    <p:sldId id="1376" r:id="rId11"/>
    <p:sldId id="1313" r:id="rId12"/>
    <p:sldId id="1314" r:id="rId13"/>
    <p:sldId id="1316" r:id="rId14"/>
    <p:sldId id="1317" r:id="rId15"/>
    <p:sldId id="1320" r:id="rId16"/>
    <p:sldId id="1321" r:id="rId17"/>
    <p:sldId id="1322" r:id="rId18"/>
    <p:sldId id="1323" r:id="rId19"/>
    <p:sldId id="1325" r:id="rId20"/>
    <p:sldId id="2138" r:id="rId21"/>
    <p:sldId id="1106" r:id="rId22"/>
    <p:sldId id="1394" r:id="rId23"/>
    <p:sldId id="1438" r:id="rId24"/>
    <p:sldId id="1395" r:id="rId25"/>
    <p:sldId id="1400" r:id="rId26"/>
    <p:sldId id="1449" r:id="rId27"/>
    <p:sldId id="1430" r:id="rId28"/>
    <p:sldId id="1645" r:id="rId29"/>
    <p:sldId id="2122" r:id="rId30"/>
    <p:sldId id="2124" r:id="rId31"/>
    <p:sldId id="1664" r:id="rId32"/>
    <p:sldId id="1669" r:id="rId33"/>
    <p:sldId id="1673" r:id="rId34"/>
    <p:sldId id="2129" r:id="rId35"/>
    <p:sldId id="1740" r:id="rId36"/>
    <p:sldId id="2123" r:id="rId37"/>
    <p:sldId id="1570" r:id="rId38"/>
    <p:sldId id="1524" r:id="rId39"/>
    <p:sldId id="1575" r:id="rId40"/>
    <p:sldId id="1579" r:id="rId41"/>
    <p:sldId id="1533" r:id="rId42"/>
    <p:sldId id="150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8" autoAdjust="0"/>
    <p:restoredTop sz="94640" autoAdjust="0"/>
  </p:normalViewPr>
  <p:slideViewPr>
    <p:cSldViewPr snapToGrid="0">
      <p:cViewPr varScale="1">
        <p:scale>
          <a:sx n="167" d="100"/>
          <a:sy n="167" d="100"/>
        </p:scale>
        <p:origin x="184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Lift: 70% of those who were born before 1976 own a copy, whereas 56% of those who were born after 1976 own a copy – there is a difference, but it is not large).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3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54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2727-C33C-4955-9547-0390A67C33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2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9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949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644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370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64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5177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491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24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58D34D61-381A-544E-84DF-BBA2C2B74576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35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0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scientificamerican.com/guest-blog/9-bizarre-and-surprising-insights-from-data-scienc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CAUSATION AND CORRELATION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927" y="0"/>
            <a:ext cx="9720073" cy="314552"/>
          </a:xfrm>
        </p:spPr>
        <p:txBody>
          <a:bodyPr>
            <a:noAutofit/>
          </a:bodyPr>
          <a:lstStyle/>
          <a:p>
            <a:pPr marL="173037" lvl="1" indent="0" algn="r">
              <a:buNone/>
            </a:pPr>
            <a:r>
              <a:rPr lang="en-US" sz="1800" i="0" dirty="0">
                <a:latin typeface="Dagny OT" panose="020B0504020201020104" pitchFamily="34" charset="77"/>
              </a:rPr>
              <a:t>[E. Siegel, </a:t>
            </a:r>
            <a:r>
              <a:rPr lang="en-US" sz="1800" i="0" dirty="0">
                <a:solidFill>
                  <a:schemeClr val="accent3"/>
                </a:solidFill>
                <a:latin typeface="Dagny OT" panose="020B0504020201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Predictive Analytics: The Power to Predict Who Will Click, Buy, Lie, or Die</a:t>
            </a:r>
            <a:r>
              <a:rPr lang="en-US" sz="1800" i="0" dirty="0">
                <a:latin typeface="Dagny OT" panose="020B0504020201020104" pitchFamily="34" charset="77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37474"/>
              </p:ext>
            </p:extLst>
          </p:nvPr>
        </p:nvGraphicFramePr>
        <p:xfrm>
          <a:off x="830318" y="1858688"/>
          <a:ext cx="11256579" cy="343179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49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1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Dagny OT" panose="020B0504020201020104" pitchFamily="34" charset="77"/>
                        </a:rPr>
                        <a:t>Insight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Dagny OT" panose="020B0504020201020104" pitchFamily="34" charset="77"/>
                        </a:rPr>
                        <a:t>Organization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Pop-Tarts before a hurricane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Walmart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Higher crime, more Uber rides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Uber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Typing with proper capitalization indicates  creditworthiness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A financial services startup company 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Users of the Chrome and Firefox browsers make better employees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A human resources professional services firm, over employee data from Xerox and other firms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23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Men who skip breakfast get more coronary heart disease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Harvard University medical researchers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More engaged employees have fewer accidents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Shell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Smart people like curly fries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Researchers at the University of Cambridge and Microsoft Research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Female-named hurricanes are more deadly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University researchers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Higher status, less polite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Researchers examining Wikipedia behavior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6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 rule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is a statement of the form “if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” built from any logical combinations of a dataset attributes.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 rule </a:t>
                </a:r>
                <a:r>
                  <a:rPr lang="en-US" sz="2400" b="1" dirty="0">
                    <a:latin typeface="Dagny OT" panose="020B0504020201020104" pitchFamily="34" charset="77"/>
                  </a:rPr>
                  <a:t>need not be true for all observations </a:t>
                </a:r>
                <a:r>
                  <a:rPr lang="en-US" sz="2400" dirty="0">
                    <a:latin typeface="Dagny OT" panose="020B0504020201020104" pitchFamily="34" charset="77"/>
                  </a:rPr>
                  <a:t>in the dataset (i.e. rules are not necessarily 100% accurate).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Sometimes the “best” rules are those which are only accurate 10% of the time (as opposed to rules for which the accuracy is only 5% of the time).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As always, </a:t>
                </a:r>
                <a:r>
                  <a:rPr lang="en-CA" sz="2400" b="1" dirty="0">
                    <a:latin typeface="Dagny OT" panose="020B0504020201020104" pitchFamily="34" charset="77"/>
                  </a:rPr>
                  <a:t>it depends on the context</a:t>
                </a:r>
                <a:r>
                  <a:rPr lang="en-CA" sz="240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b="1" dirty="0">
                    <a:latin typeface="Dagny OT" panose="020B0504020201020104" pitchFamily="34" charset="77"/>
                  </a:rPr>
                  <a:t>Technical challenge: </a:t>
                </a:r>
                <a:r>
                  <a:rPr lang="en-CA" sz="2400" dirty="0">
                    <a:latin typeface="Dagny OT" panose="020B0504020201020104" pitchFamily="34" charset="77"/>
                  </a:rPr>
                  <a:t>coming up with a </a:t>
                </a:r>
                <a:r>
                  <a:rPr lang="en-CA" sz="2400" b="1" dirty="0">
                    <a:latin typeface="Dagny OT" panose="020B0504020201020104" pitchFamily="34" charset="77"/>
                  </a:rPr>
                  <a:t>small</a:t>
                </a:r>
                <a:r>
                  <a:rPr lang="en-CA" sz="2400" dirty="0">
                    <a:latin typeface="Dagny OT" panose="020B0504020201020104" pitchFamily="34" charset="77"/>
                  </a:rPr>
                  <a:t> set of reasonable rules. </a:t>
                </a:r>
                <a:endParaRPr lang="en-US" sz="2400" dirty="0">
                  <a:latin typeface="Dagny OT" panose="020B0504020201020104" pitchFamily="34" charset="77"/>
                </a:endParaRPr>
              </a:p>
              <a:p>
                <a:pPr algn="just"/>
                <a:endParaRPr lang="en-US" sz="10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 r="-925" b="-30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123324" y="1697675"/>
            <a:ext cx="819434" cy="596470"/>
            <a:chOff x="6398762" y="1670676"/>
            <a:chExt cx="992753" cy="59647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398762" y="1670676"/>
              <a:ext cx="992753" cy="347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premise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  <p:sp>
          <p:nvSpPr>
            <p:cNvPr id="9" name="Left Arrow 8"/>
            <p:cNvSpPr/>
            <p:nvPr/>
          </p:nvSpPr>
          <p:spPr>
            <a:xfrm rot="16200000">
              <a:off x="6772466" y="2043510"/>
              <a:ext cx="245350" cy="201922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79738" y="1702101"/>
            <a:ext cx="1026621" cy="596470"/>
            <a:chOff x="6398762" y="1670676"/>
            <a:chExt cx="992753" cy="596470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398762" y="1670676"/>
              <a:ext cx="992753" cy="347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conclusion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  <p:sp>
          <p:nvSpPr>
            <p:cNvPr id="12" name="Left Arrow 11"/>
            <p:cNvSpPr/>
            <p:nvPr/>
          </p:nvSpPr>
          <p:spPr>
            <a:xfrm rot="16200000">
              <a:off x="6772466" y="2043510"/>
              <a:ext cx="245350" cy="201922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8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958552" cy="35814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To determine a rule’s strength, we compute rule metrics: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Support </a:t>
                </a:r>
                <a:r>
                  <a:rPr lang="en-US" i="0" dirty="0">
                    <a:latin typeface="Dagny OT" panose="020B0504020201020104" pitchFamily="34" charset="77"/>
                  </a:rPr>
                  <a:t>(coverage) measures the frequency at which a rule occurs in a dataset. A low coverage value indicates that the rule rarely occurs (whether it is true or not).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Confidence</a:t>
                </a:r>
                <a:r>
                  <a:rPr lang="en-US" i="0" dirty="0">
                    <a:latin typeface="Dagny OT" panose="020B0504020201020104" pitchFamily="34" charset="77"/>
                  </a:rPr>
                  <a:t> (accuracy) measures the reliability of the rule: how often does the conclusion occur in the data given that the premises have occurred. Rules with high confidence are “truer”.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CA" b="1" i="0" dirty="0">
                    <a:latin typeface="Dagny OT" panose="020B0504020201020104" pitchFamily="34" charset="77"/>
                  </a:rPr>
                  <a:t>Interest</a:t>
                </a:r>
                <a:r>
                  <a:rPr lang="en-CA" i="0" dirty="0">
                    <a:latin typeface="Dagny OT" panose="020B0504020201020104" pitchFamily="34" charset="77"/>
                  </a:rPr>
                  <a:t> measures the difference between a rule’s confidence and the relative frequency of its conclusion. Rules with high absolute interest are… well, more interesting.  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Lift</a:t>
                </a:r>
                <a:r>
                  <a:rPr lang="en-US" i="0" dirty="0">
                    <a:latin typeface="Dagny OT" panose="020B0504020201020104" pitchFamily="34" charset="77"/>
                  </a:rPr>
                  <a:t> measures the increase in the frequency of the conclusion due to the premises. In a rule with a high lift (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), the conclusion occurs more frequently than it would if it was independent of the premises.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958552" cy="3581400"/>
              </a:xfrm>
              <a:blipFill>
                <a:blip r:embed="rId2"/>
                <a:stretch>
                  <a:fillRect l="-1019" t="-2120" r="-637" b="-1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FORMULAS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lvl="1" indent="0">
                  <a:lnSpc>
                    <a:spcPct val="100000"/>
                  </a:lnSpc>
                  <a:buNone/>
                </a:pPr>
                <a:r>
                  <a:rPr lang="en-US" sz="2400" i="0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i="0" dirty="0">
                    <a:latin typeface="Dagny OT" panose="020B0504020201020104" pitchFamily="34" charset="77"/>
                  </a:rPr>
                  <a:t> is the number of observations in the dataset: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Support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2" indent="0">
                  <a:buNone/>
                </a:pPr>
                <a:endParaRPr lang="en-US" sz="100" b="0" i="0" dirty="0">
                  <a:latin typeface="Cambria Math" panose="02040503050406030204" pitchFamily="18" charset="0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Confidence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2" indent="0">
                  <a:buNone/>
                </a:pPr>
                <a:endParaRPr lang="en-CA" sz="100" b="0" i="0" dirty="0">
                  <a:latin typeface="Cambria Math" panose="02040503050406030204" pitchFamily="18" charset="0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Interest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Confidence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274320" lvl="2" indent="0">
                  <a:buNone/>
                </a:pPr>
                <a:endParaRPr lang="en-CA" sz="100" dirty="0">
                  <a:latin typeface="Cambria Math" panose="02040503050406030204" pitchFamily="18" charset="0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Lift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Support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dirty="0"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212692" y="2772707"/>
            <a:ext cx="3810538" cy="521056"/>
            <a:chOff x="6089796" y="1670676"/>
            <a:chExt cx="4616507" cy="521056"/>
          </a:xfrm>
        </p:grpSpPr>
        <p:sp>
          <p:nvSpPr>
            <p:cNvPr id="10" name="Left Arrow 9"/>
            <p:cNvSpPr/>
            <p:nvPr/>
          </p:nvSpPr>
          <p:spPr>
            <a:xfrm>
              <a:off x="6089796" y="1848875"/>
              <a:ext cx="490788" cy="164658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6398761" y="1670676"/>
              <a:ext cx="4307542" cy="521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Proportion of instances where the premise and the conclusion occur together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12524" y="3429000"/>
            <a:ext cx="3758065" cy="521056"/>
            <a:chOff x="6153367" y="1670676"/>
            <a:chExt cx="4552936" cy="521056"/>
          </a:xfrm>
        </p:grpSpPr>
        <p:sp>
          <p:nvSpPr>
            <p:cNvPr id="12" name="Left Arrow 11"/>
            <p:cNvSpPr/>
            <p:nvPr/>
          </p:nvSpPr>
          <p:spPr>
            <a:xfrm>
              <a:off x="6153367" y="1859243"/>
              <a:ext cx="490788" cy="164658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6398761" y="1670676"/>
              <a:ext cx="4307542" cy="521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Proportion of instances where the conclusion occurs when the premise occurs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5444132"/>
            <a:ext cx="1350440" cy="423268"/>
            <a:chOff x="6040151" y="1768464"/>
            <a:chExt cx="1636072" cy="423268"/>
          </a:xfrm>
        </p:grpSpPr>
        <p:sp>
          <p:nvSpPr>
            <p:cNvPr id="15" name="Left Arrow 14"/>
            <p:cNvSpPr/>
            <p:nvPr/>
          </p:nvSpPr>
          <p:spPr>
            <a:xfrm rot="2226129">
              <a:off x="6040151" y="1768464"/>
              <a:ext cx="490788" cy="164658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6398761" y="1850792"/>
              <a:ext cx="1277462" cy="3409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</a:rPr>
                <a:t>… ?!?</a:t>
              </a:r>
              <a:endParaRPr lang="en-US" sz="1400" b="1" dirty="0">
                <a:solidFill>
                  <a:schemeClr val="accent3"/>
                </a:solidFill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3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Music dataset containing data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15,356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music lovers.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Candidate Rule </a:t>
                </a:r>
                <a:r>
                  <a:rPr lang="en-US" sz="240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): “If an individual is born before 1976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), then they own a copy of </a:t>
                </a:r>
                <a:r>
                  <a:rPr lang="en-CA" sz="2400" dirty="0">
                    <a:latin typeface="Dagny OT" panose="020B0504020201020104" pitchFamily="34" charset="77"/>
                  </a:rPr>
                  <a:t>at least one Beatles album,</a:t>
                </a:r>
                <a:r>
                  <a:rPr lang="en-US" sz="2400" dirty="0">
                    <a:latin typeface="Dagny OT" panose="020B0504020201020104" pitchFamily="34" charset="77"/>
                  </a:rPr>
                  <a:t> in some format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)”.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Let’s assume that 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Dagny OT" panose="020B0504020201020104" pitchFamily="34" charset="77"/>
                        <a:ea typeface="Cambria Math" panose="02040503050406030204" pitchFamily="18" charset="0"/>
                      </a:rPr>
                      <m:t>Freq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)=3888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individuals were born before 1976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Dagny OT" panose="020B0504020201020104" pitchFamily="34" charset="77"/>
                        <a:ea typeface="Cambria Math" panose="02040503050406030204" pitchFamily="18" charset="0"/>
                      </a:rPr>
                      <m:t>Freq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)=9092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individuals have a copy of at least one Beatles album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>
                        <a:latin typeface="Dagny OT" panose="020B0504020201020104" pitchFamily="34" charset="77"/>
                        <a:ea typeface="Cambria Math" panose="02040503050406030204" pitchFamily="18" charset="0"/>
                      </a:rPr>
                      <m:t>Freq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)=2720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individuals were born before 1976 and have a copy of at least one Beatles album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7" t="-1413" r="-925" b="-6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5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The 4 metrics are: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Support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2720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18%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occurs in 18% of the observations)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Confidence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2720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3888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true in 70% when born prior to 1976)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0" i="0" dirty="0" smtClean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Interest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2720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3888</m:t>
                        </m:r>
                      </m:den>
                    </m:f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9092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15356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not very interesting)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Lift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15,356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⋅0.18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3888⋅9092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(weak correlation between being born prior to 1976 and owning a copy of a Beatles’ album)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Interpretation of the Lift: </a:t>
                </a:r>
                <a:r>
                  <a:rPr lang="en-US" sz="2400" dirty="0">
                    <a:latin typeface="Dagny OT" panose="020B0504020201020104" pitchFamily="34" charset="77"/>
                  </a:rPr>
                  <a:t>70% of those born before 1976 own a copy, whereas 56% of those born after 1976 own a copy.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7" t="-1413" r="-925" b="-16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9900871" y="865547"/>
                <a:ext cx="1709936" cy="6870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3"/>
                </a:solidFill>
              </a:ln>
            </p:spPr>
            <p:txBody>
              <a:bodyPr>
                <a:noAutofit/>
              </a:bodyPr>
              <a:lstStyle>
                <a:lvl1pPr marL="230193" indent="-230193" algn="just" defTabSz="914422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q"/>
                  <a:defRPr sz="18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457211" indent="-182884" algn="just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731538" indent="-182884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q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005864" indent="-182884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q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1280190" indent="-182884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q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1600038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45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53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60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1.2≈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0.70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0.56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71" y="865547"/>
                <a:ext cx="1709936" cy="68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34681" y="54112"/>
            <a:ext cx="10549845" cy="67497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80CA7-A187-4246-A531-F6795B7F0F3A}"/>
              </a:ext>
            </a:extLst>
          </p:cNvPr>
          <p:cNvSpPr txBox="1"/>
          <p:nvPr/>
        </p:nvSpPr>
        <p:spPr>
          <a:xfrm>
            <a:off x="2858813" y="231227"/>
            <a:ext cx="2532993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1,000      10,000    100,000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A7CD70-C798-8A44-BA81-865F1FBB668C}"/>
              </a:ext>
            </a:extLst>
          </p:cNvPr>
          <p:cNvSpPr/>
          <p:nvPr/>
        </p:nvSpPr>
        <p:spPr>
          <a:xfrm>
            <a:off x="809297" y="5903893"/>
            <a:ext cx="3846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Jensen, A.B., Moseley, P.L., </a:t>
            </a:r>
            <a:r>
              <a:rPr lang="en-US" sz="1400" dirty="0" err="1">
                <a:latin typeface="Dagny OT" panose="020B0504020201020104" pitchFamily="34" charset="77"/>
              </a:rPr>
              <a:t>Oprea</a:t>
            </a:r>
            <a:r>
              <a:rPr lang="en-US" sz="1400" dirty="0">
                <a:latin typeface="Dagny OT" panose="020B0504020201020104" pitchFamily="34" charset="77"/>
              </a:rPr>
              <a:t>, T.I., </a:t>
            </a:r>
            <a:r>
              <a:rPr lang="en-US" sz="1400" dirty="0" err="1">
                <a:latin typeface="Dagny OT" panose="020B0504020201020104" pitchFamily="34" charset="77"/>
              </a:rPr>
              <a:t>Ellesøe</a:t>
            </a:r>
            <a:r>
              <a:rPr lang="en-US" sz="1400" dirty="0">
                <a:latin typeface="Dagny OT" panose="020B0504020201020104" pitchFamily="34" charset="77"/>
              </a:rPr>
              <a:t>, S.G., Eriksson, R., </a:t>
            </a:r>
            <a:r>
              <a:rPr lang="en-US" sz="1400" dirty="0" err="1">
                <a:latin typeface="Dagny OT" panose="020B0504020201020104" pitchFamily="34" charset="77"/>
              </a:rPr>
              <a:t>Schmock</a:t>
            </a:r>
            <a:r>
              <a:rPr lang="en-US" sz="1400" dirty="0">
                <a:latin typeface="Dagny OT" panose="020B0504020201020104" pitchFamily="34" charset="77"/>
              </a:rPr>
              <a:t>, H., Jensen, P.B., Jensen, L.J., </a:t>
            </a:r>
            <a:r>
              <a:rPr lang="en-US" sz="1400" dirty="0" err="1">
                <a:latin typeface="Dagny OT" panose="020B0504020201020104" pitchFamily="34" charset="77"/>
              </a:rPr>
              <a:t>Brunak</a:t>
            </a:r>
            <a:r>
              <a:rPr lang="en-US" sz="1400" dirty="0">
                <a:latin typeface="Dagny OT" panose="020B0504020201020104" pitchFamily="34" charset="77"/>
              </a:rPr>
              <a:t>, S. [2014], </a:t>
            </a:r>
            <a:r>
              <a:rPr lang="en-US" sz="1400" i="1" dirty="0">
                <a:latin typeface="Dagny OT" panose="020B0504020201020104" pitchFamily="34" charset="77"/>
              </a:rPr>
              <a:t>Nature Communications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D5F12-4A54-7347-9B63-86823FA6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1429-D80B-6044-9603-CAB4D8D6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24D0EC-57F1-C34E-971A-A0C62C5A9BD5}"/>
              </a:ext>
            </a:extLst>
          </p:cNvPr>
          <p:cNvSpPr/>
          <p:nvPr/>
        </p:nvSpPr>
        <p:spPr>
          <a:xfrm>
            <a:off x="0" y="5612190"/>
            <a:ext cx="3510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Data science does not replace statistical modeling and data analysis; it augments them.”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(P. Boily)</a:t>
            </a:r>
          </a:p>
        </p:txBody>
      </p:sp>
    </p:spTree>
    <p:extLst>
      <p:ext uri="{BB962C8B-B14F-4D97-AF65-F5344CB8AC3E}">
        <p14:creationId xmlns:p14="http://schemas.microsoft.com/office/powerpoint/2010/main" val="12333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In </a:t>
            </a:r>
            <a:r>
              <a:rPr lang="en-US" sz="2400" b="1" dirty="0">
                <a:latin typeface="Dagny OT" panose="020B0504020201020104" pitchFamily="34" charset="77"/>
              </a:rPr>
              <a:t>classification</a:t>
            </a:r>
            <a:r>
              <a:rPr lang="en-US" sz="2400" dirty="0">
                <a:latin typeface="Dagny OT" panose="020B0504020201020104" pitchFamily="34" charset="77"/>
              </a:rPr>
              <a:t>, a sample set of data (the </a:t>
            </a:r>
            <a:r>
              <a:rPr lang="en-US" sz="2400" b="1" dirty="0">
                <a:latin typeface="Dagny OT" panose="020B0504020201020104" pitchFamily="34" charset="77"/>
              </a:rPr>
              <a:t>training</a:t>
            </a:r>
            <a:r>
              <a:rPr lang="en-US" sz="2400" dirty="0">
                <a:latin typeface="Dagny OT" panose="020B0504020201020104" pitchFamily="34" charset="77"/>
              </a:rPr>
              <a:t> set) is used to determine rules and patterns that divide the data into pre-determined groups, or classes (supervised learning; predictive analytics).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training data usually consists of a </a:t>
            </a:r>
            <a:r>
              <a:rPr lang="en-US" sz="2400" b="1" dirty="0">
                <a:latin typeface="Dagny OT" panose="020B0504020201020104" pitchFamily="34" charset="77"/>
              </a:rPr>
              <a:t>randomly </a:t>
            </a:r>
            <a:r>
              <a:rPr lang="en-US" sz="2400" dirty="0">
                <a:latin typeface="Dagny OT" panose="020B0504020201020104" pitchFamily="34" charset="77"/>
              </a:rPr>
              <a:t>selected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dirty="0">
                <a:latin typeface="Dagny OT" panose="020B0504020201020104" pitchFamily="34" charset="77"/>
              </a:rPr>
              <a:t>subset of the </a:t>
            </a:r>
            <a:r>
              <a:rPr lang="en-US" sz="2400" b="1" dirty="0">
                <a:latin typeface="Dagny OT" panose="020B0504020201020104" pitchFamily="34" charset="77"/>
              </a:rPr>
              <a:t>labeled</a:t>
            </a:r>
            <a:r>
              <a:rPr lang="en-US" sz="2400" dirty="0">
                <a:latin typeface="Dagny OT" panose="020B0504020201020104" pitchFamily="34" charset="77"/>
              </a:rPr>
              <a:t> (target) data.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Value estimation</a:t>
            </a:r>
            <a:r>
              <a:rPr lang="en-CA" sz="2400" dirty="0">
                <a:latin typeface="Dagny OT" panose="020B0504020201020104" pitchFamily="34" charset="77"/>
              </a:rPr>
              <a:t> (regression) is akin to classification when the target variable is numerical.</a:t>
            </a:r>
            <a:endParaRPr lang="en-US" sz="240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33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In the </a:t>
            </a:r>
            <a:r>
              <a:rPr lang="en-CA" sz="2400" b="1" dirty="0">
                <a:latin typeface="Dagny OT" panose="020B0504020201020104" pitchFamily="34" charset="77"/>
              </a:rPr>
              <a:t>testing</a:t>
            </a:r>
            <a:r>
              <a:rPr lang="en-CA" sz="2400" dirty="0">
                <a:latin typeface="Dagny OT" panose="020B0504020201020104" pitchFamily="34" charset="77"/>
              </a:rPr>
              <a:t> phase, the model is used to assign a class to observations for which the label is hidden, but ultimately known (the </a:t>
            </a:r>
            <a:r>
              <a:rPr lang="en-CA" sz="2400" b="1" dirty="0">
                <a:latin typeface="Dagny OT" panose="020B0504020201020104" pitchFamily="34" charset="77"/>
              </a:rPr>
              <a:t>testing</a:t>
            </a:r>
            <a:r>
              <a:rPr lang="en-CA" sz="2400" dirty="0">
                <a:latin typeface="Dagny OT" panose="020B0504020201020104" pitchFamily="34" charset="77"/>
              </a:rPr>
              <a:t> set).  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performance of a classification model is evaluated on the testing set, </a:t>
            </a:r>
            <a:r>
              <a:rPr lang="en-CA" sz="2400" b="1" dirty="0">
                <a:latin typeface="Dagny OT" panose="020B0504020201020104" pitchFamily="34" charset="77"/>
              </a:rPr>
              <a:t>never</a:t>
            </a:r>
            <a:r>
              <a:rPr lang="en-CA" sz="2400" dirty="0">
                <a:latin typeface="Dagny OT" panose="020B0504020201020104" pitchFamily="34" charset="77"/>
              </a:rPr>
              <a:t> on the training set. 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Technical issues include: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selecting the features to include in the model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selecting the algorithm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etc.</a:t>
            </a:r>
            <a:endParaRPr lang="en-US" i="0" dirty="0">
              <a:latin typeface="Dagny OT" panose="020B0504020201020104" pitchFamily="34" charset="77"/>
            </a:endParaRPr>
          </a:p>
          <a:p>
            <a:pPr algn="just"/>
            <a:endParaRPr lang="en-US" sz="10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28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endParaRPr 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3078490D-D3D9-754B-9A5D-D14606AE2662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85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Medicine and Health Science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predicting which patient is at risk of suffering a second, fatal heart attack within 30 days based on health factors (blood pressure, age, sinus problems, etc.)</a:t>
            </a:r>
          </a:p>
          <a:p>
            <a:pPr lvl="1" algn="just">
              <a:lnSpc>
                <a:spcPct val="100000"/>
              </a:lnSpc>
            </a:pPr>
            <a:endParaRPr lang="en-CA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Social Policies</a:t>
            </a:r>
            <a:endParaRPr lang="en-US" sz="24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predicting the likelihood of requiring assisting housing in old age based on demographic information/survey answers</a:t>
            </a:r>
            <a:endParaRPr lang="en-CA" sz="1000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Marketing and Business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predicting which customers are likely to switch to another cell phone company based on demographics and usage 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80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Logistic Regression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Neural Networks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Decision Trees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Naïve Bayes Classifiers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Support Vector Machines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Nearest </a:t>
            </a:r>
            <a:r>
              <a:rPr lang="en-US" sz="2400" dirty="0" err="1">
                <a:latin typeface="Dagny OT" panose="020B0504020201020104" pitchFamily="34" charset="77"/>
              </a:rPr>
              <a:t>Neighbours</a:t>
            </a:r>
            <a:r>
              <a:rPr lang="en-US" sz="2400" dirty="0">
                <a:latin typeface="Dagny OT" panose="020B0504020201020104" pitchFamily="34" charset="77"/>
              </a:rPr>
              <a:t> Classifiers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7C3951-0D53-814B-A20C-150E09616144}"/>
              </a:ext>
            </a:extLst>
          </p:cNvPr>
          <p:cNvCxnSpPr>
            <a:cxnSpLocks/>
          </p:cNvCxnSpPr>
          <p:nvPr/>
        </p:nvCxnSpPr>
        <p:spPr>
          <a:xfrm flipV="1">
            <a:off x="7113697" y="2309587"/>
            <a:ext cx="0" cy="3371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7E2832-8D6D-EC40-BDC2-1552136F6E39}"/>
              </a:ext>
            </a:extLst>
          </p:cNvPr>
          <p:cNvCxnSpPr>
            <a:cxnSpLocks/>
          </p:cNvCxnSpPr>
          <p:nvPr/>
        </p:nvCxnSpPr>
        <p:spPr>
          <a:xfrm>
            <a:off x="7113697" y="5681437"/>
            <a:ext cx="409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70377DE-37D5-ED4F-8CA1-45D59E1037EC}"/>
              </a:ext>
            </a:extLst>
          </p:cNvPr>
          <p:cNvSpPr txBox="1"/>
          <p:nvPr/>
        </p:nvSpPr>
        <p:spPr>
          <a:xfrm>
            <a:off x="6289864" y="3651088"/>
            <a:ext cx="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F9047-949D-A549-B583-68E68EEE45A0}"/>
              </a:ext>
            </a:extLst>
          </p:cNvPr>
          <p:cNvSpPr txBox="1"/>
          <p:nvPr/>
        </p:nvSpPr>
        <p:spPr>
          <a:xfrm>
            <a:off x="8487677" y="6083868"/>
            <a:ext cx="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Balance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DE9925-CB5C-644B-8498-8F00A3C30B12}"/>
              </a:ext>
            </a:extLst>
          </p:cNvPr>
          <p:cNvSpPr txBox="1"/>
          <p:nvPr/>
        </p:nvSpPr>
        <p:spPr>
          <a:xfrm>
            <a:off x="10404583" y="4876714"/>
            <a:ext cx="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Margin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3B13F2-AD35-8249-857F-84E3D0C6E182}"/>
              </a:ext>
            </a:extLst>
          </p:cNvPr>
          <p:cNvCxnSpPr>
            <a:cxnSpLocks/>
          </p:cNvCxnSpPr>
          <p:nvPr/>
        </p:nvCxnSpPr>
        <p:spPr>
          <a:xfrm>
            <a:off x="7499459" y="2366737"/>
            <a:ext cx="3157538" cy="3014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995DA369-3D67-E64C-A4A4-B5C0389C73B3}"/>
              </a:ext>
            </a:extLst>
          </p:cNvPr>
          <p:cNvSpPr/>
          <p:nvPr/>
        </p:nvSpPr>
        <p:spPr>
          <a:xfrm>
            <a:off x="7445881" y="3995868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BCDBAB-0FED-C742-84B3-DCBAE71ADEE6}"/>
              </a:ext>
            </a:extLst>
          </p:cNvPr>
          <p:cNvSpPr/>
          <p:nvPr/>
        </p:nvSpPr>
        <p:spPr>
          <a:xfrm>
            <a:off x="7598281" y="4148268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C8A330-3FC4-884B-B7D7-97A900F45C06}"/>
              </a:ext>
            </a:extLst>
          </p:cNvPr>
          <p:cNvSpPr/>
          <p:nvPr/>
        </p:nvSpPr>
        <p:spPr>
          <a:xfrm>
            <a:off x="7451240" y="4304611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150E545-6B0B-334B-BED0-A89F184FCE38}"/>
              </a:ext>
            </a:extLst>
          </p:cNvPr>
          <p:cNvSpPr/>
          <p:nvPr/>
        </p:nvSpPr>
        <p:spPr>
          <a:xfrm>
            <a:off x="7598281" y="4814920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204EFD-83B2-EC48-A03F-C2855CD5ED8F}"/>
              </a:ext>
            </a:extLst>
          </p:cNvPr>
          <p:cNvSpPr/>
          <p:nvPr/>
        </p:nvSpPr>
        <p:spPr>
          <a:xfrm>
            <a:off x="8012618" y="4242818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1F67D8-D099-1F4A-B558-C91271F111D8}"/>
              </a:ext>
            </a:extLst>
          </p:cNvPr>
          <p:cNvSpPr/>
          <p:nvPr/>
        </p:nvSpPr>
        <p:spPr>
          <a:xfrm>
            <a:off x="8212645" y="4449760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7A295C-3330-3645-8F67-8E9B574E68BE}"/>
              </a:ext>
            </a:extLst>
          </p:cNvPr>
          <p:cNvSpPr/>
          <p:nvPr/>
        </p:nvSpPr>
        <p:spPr>
          <a:xfrm>
            <a:off x="8272771" y="4053153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AFDB97A-E581-7B45-A4C0-E8F674D94823}"/>
              </a:ext>
            </a:extLst>
          </p:cNvPr>
          <p:cNvSpPr/>
          <p:nvPr/>
        </p:nvSpPr>
        <p:spPr>
          <a:xfrm>
            <a:off x="8779381" y="4776859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FDB4D1B-0D12-8146-879C-C16ECBE27CCB}"/>
              </a:ext>
            </a:extLst>
          </p:cNvPr>
          <p:cNvSpPr/>
          <p:nvPr/>
        </p:nvSpPr>
        <p:spPr>
          <a:xfrm>
            <a:off x="8431717" y="4649537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8F5919-2202-D743-A4D9-745DBB1ABD61}"/>
              </a:ext>
            </a:extLst>
          </p:cNvPr>
          <p:cNvSpPr/>
          <p:nvPr/>
        </p:nvSpPr>
        <p:spPr>
          <a:xfrm>
            <a:off x="7994759" y="3563136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243A04-0882-6149-9B34-3E0D27586B32}"/>
              </a:ext>
            </a:extLst>
          </p:cNvPr>
          <p:cNvSpPr/>
          <p:nvPr/>
        </p:nvSpPr>
        <p:spPr>
          <a:xfrm>
            <a:off x="8598406" y="4387967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A532D4-71E4-DA42-8518-DC1D927983F6}"/>
              </a:ext>
            </a:extLst>
          </p:cNvPr>
          <p:cNvSpPr/>
          <p:nvPr/>
        </p:nvSpPr>
        <p:spPr>
          <a:xfrm>
            <a:off x="9341356" y="5283562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F7A4E0-100F-F64E-BF81-B3EAD305ED5C}"/>
              </a:ext>
            </a:extLst>
          </p:cNvPr>
          <p:cNvSpPr/>
          <p:nvPr/>
        </p:nvSpPr>
        <p:spPr>
          <a:xfrm>
            <a:off x="7750681" y="4300668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4399D0C-E0CD-8443-8F3E-CC79A45725DB}"/>
              </a:ext>
            </a:extLst>
          </p:cNvPr>
          <p:cNvSpPr/>
          <p:nvPr/>
        </p:nvSpPr>
        <p:spPr>
          <a:xfrm>
            <a:off x="7903081" y="4453068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D604A8-7441-AD4F-8B39-BD059ED96DDE}"/>
              </a:ext>
            </a:extLst>
          </p:cNvPr>
          <p:cNvSpPr/>
          <p:nvPr/>
        </p:nvSpPr>
        <p:spPr>
          <a:xfrm>
            <a:off x="7717341" y="4525950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35E42C-ACAE-204D-B07A-E92AAE409EB6}"/>
              </a:ext>
            </a:extLst>
          </p:cNvPr>
          <p:cNvSpPr/>
          <p:nvPr/>
        </p:nvSpPr>
        <p:spPr>
          <a:xfrm>
            <a:off x="9040128" y="3215258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C7A4F-5E8C-F54B-998A-264C9BC3CB2B}"/>
              </a:ext>
            </a:extLst>
          </p:cNvPr>
          <p:cNvSpPr/>
          <p:nvPr/>
        </p:nvSpPr>
        <p:spPr>
          <a:xfrm>
            <a:off x="9671159" y="3717310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FCB4F3-9A20-EE4B-94D0-AB8F157078AB}"/>
              </a:ext>
            </a:extLst>
          </p:cNvPr>
          <p:cNvSpPr/>
          <p:nvPr/>
        </p:nvSpPr>
        <p:spPr>
          <a:xfrm>
            <a:off x="9671159" y="3216632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C65D0B-6C97-084D-ACA2-54CDEF131CA3}"/>
              </a:ext>
            </a:extLst>
          </p:cNvPr>
          <p:cNvSpPr/>
          <p:nvPr/>
        </p:nvSpPr>
        <p:spPr>
          <a:xfrm>
            <a:off x="9817010" y="3064038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DFA050-BC56-1240-9A1A-7CC6D904CD02}"/>
              </a:ext>
            </a:extLst>
          </p:cNvPr>
          <p:cNvSpPr/>
          <p:nvPr/>
        </p:nvSpPr>
        <p:spPr>
          <a:xfrm>
            <a:off x="10184317" y="3686723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7B840F-395D-1442-B70A-F3150F417E28}"/>
              </a:ext>
            </a:extLst>
          </p:cNvPr>
          <p:cNvSpPr/>
          <p:nvPr/>
        </p:nvSpPr>
        <p:spPr>
          <a:xfrm>
            <a:off x="9920594" y="3186587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DBA496-91E5-F84A-B612-D62B32A15F19}"/>
              </a:ext>
            </a:extLst>
          </p:cNvPr>
          <p:cNvSpPr/>
          <p:nvPr/>
        </p:nvSpPr>
        <p:spPr>
          <a:xfrm>
            <a:off x="10416491" y="3545539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D04EA4-DEE0-E546-B533-82F00D0D1C3C}"/>
              </a:ext>
            </a:extLst>
          </p:cNvPr>
          <p:cNvSpPr/>
          <p:nvPr/>
        </p:nvSpPr>
        <p:spPr>
          <a:xfrm>
            <a:off x="10255756" y="2909233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4A0C6F-5CC9-1C42-98A4-8BBECA98E4E5}"/>
              </a:ext>
            </a:extLst>
          </p:cNvPr>
          <p:cNvSpPr/>
          <p:nvPr/>
        </p:nvSpPr>
        <p:spPr>
          <a:xfrm>
            <a:off x="9158622" y="2389214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1C058C-E5DD-964D-A0AB-8ADB070D7106}"/>
              </a:ext>
            </a:extLst>
          </p:cNvPr>
          <p:cNvSpPr/>
          <p:nvPr/>
        </p:nvSpPr>
        <p:spPr>
          <a:xfrm>
            <a:off x="10645685" y="2948166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349BE7-307E-114E-9BCF-061945AA894A}"/>
              </a:ext>
            </a:extLst>
          </p:cNvPr>
          <p:cNvSpPr/>
          <p:nvPr/>
        </p:nvSpPr>
        <p:spPr>
          <a:xfrm>
            <a:off x="10128359" y="2621066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343201-DC68-3446-928A-67F7051561B7}"/>
              </a:ext>
            </a:extLst>
          </p:cNvPr>
          <p:cNvCxnSpPr>
            <a:cxnSpLocks/>
          </p:cNvCxnSpPr>
          <p:nvPr/>
        </p:nvCxnSpPr>
        <p:spPr>
          <a:xfrm flipV="1">
            <a:off x="10018822" y="4711331"/>
            <a:ext cx="626863" cy="748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FDD0C7E-54C8-8647-A52E-03AE72C4AD1A}"/>
              </a:ext>
            </a:extLst>
          </p:cNvPr>
          <p:cNvCxnSpPr>
            <a:cxnSpLocks/>
          </p:cNvCxnSpPr>
          <p:nvPr/>
        </p:nvCxnSpPr>
        <p:spPr>
          <a:xfrm>
            <a:off x="7270964" y="2875070"/>
            <a:ext cx="2926776" cy="2709299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A85EB5-2179-B840-9A30-F3DF873B8339}"/>
              </a:ext>
            </a:extLst>
          </p:cNvPr>
          <p:cNvCxnSpPr>
            <a:cxnSpLocks/>
          </p:cNvCxnSpPr>
          <p:nvPr/>
        </p:nvCxnSpPr>
        <p:spPr>
          <a:xfrm>
            <a:off x="7912280" y="2171700"/>
            <a:ext cx="2926776" cy="2709299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8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7E85-CAD2-3645-A8B6-C9923078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034" y="2171700"/>
            <a:ext cx="5001932" cy="414076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Decision trees are perhaps the most </a:t>
            </a:r>
            <a:r>
              <a:rPr lang="en-CA" sz="2400" b="1" dirty="0">
                <a:latin typeface="Dagny OT" panose="020B0504020201020104" pitchFamily="34" charset="77"/>
              </a:rPr>
              <a:t>intuitive</a:t>
            </a:r>
            <a:r>
              <a:rPr lang="en-CA" sz="2400" dirty="0">
                <a:latin typeface="Dagny OT" panose="020B0504020201020104" pitchFamily="34" charset="77"/>
              </a:rPr>
              <a:t> of these methods.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Classification is achieved by following a path up the tree, from its </a:t>
            </a:r>
            <a:r>
              <a:rPr lang="en-CA" sz="2400" b="1" dirty="0">
                <a:latin typeface="Dagny OT" panose="020B0504020201020104" pitchFamily="34" charset="77"/>
              </a:rPr>
              <a:t>root</a:t>
            </a:r>
            <a:r>
              <a:rPr lang="en-CA" sz="2400" dirty="0">
                <a:latin typeface="Dagny OT" panose="020B0504020201020104" pitchFamily="34" charset="77"/>
              </a:rPr>
              <a:t>, through its </a:t>
            </a:r>
            <a:r>
              <a:rPr lang="en-CA" sz="2400" b="1" dirty="0">
                <a:latin typeface="Dagny OT" panose="020B0504020201020104" pitchFamily="34" charset="77"/>
              </a:rPr>
              <a:t>branches</a:t>
            </a:r>
            <a:r>
              <a:rPr lang="en-CA" sz="2400" dirty="0">
                <a:latin typeface="Dagny OT" panose="020B0504020201020104" pitchFamily="34" charset="77"/>
              </a:rPr>
              <a:t>, and ending at its </a:t>
            </a:r>
            <a:r>
              <a:rPr lang="en-CA" sz="2400" b="1" dirty="0">
                <a:latin typeface="Dagny OT" panose="020B0504020201020104" pitchFamily="34" charset="77"/>
              </a:rPr>
              <a:t>leaves</a:t>
            </a:r>
            <a:r>
              <a:rPr lang="en-CA" sz="2400" dirty="0">
                <a:latin typeface="Dagny OT" panose="020B0504020201020104" pitchFamily="34" charset="77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DF834-E60B-3448-A36A-98B82F0DD1D2}"/>
              </a:ext>
            </a:extLst>
          </p:cNvPr>
          <p:cNvSpPr/>
          <p:nvPr/>
        </p:nvSpPr>
        <p:spPr>
          <a:xfrm>
            <a:off x="6036249" y="0"/>
            <a:ext cx="6104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[adapted from A. Ng, K. Soo, </a:t>
            </a:r>
            <a:r>
              <a:rPr lang="en-CA" i="1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</a:t>
            </a:r>
            <a:r>
              <a:rPr lang="en-CA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!</a:t>
            </a:r>
            <a:r>
              <a:rPr lang="en-CA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, Surviving a Disaster]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420CC-8EDC-C049-9818-27BB7A7D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80082" y="2171700"/>
            <a:ext cx="5939819" cy="33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5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POINTS TO PONDER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Classification is linked to </a:t>
            </a:r>
            <a:r>
              <a:rPr lang="en-CA" sz="2400" b="1" dirty="0">
                <a:latin typeface="Dagny OT" panose="020B0504020201020104" pitchFamily="34" charset="77"/>
              </a:rPr>
              <a:t>probability estimation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approaches based on regression models could prove fruitful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Rare occurrences</a:t>
            </a:r>
            <a:r>
              <a:rPr lang="en-CA" sz="2400" dirty="0">
                <a:latin typeface="Dagny OT" panose="020B0504020201020104" pitchFamily="34" charset="77"/>
              </a:rPr>
              <a:t> (often more interesting/important) continue to plague classification attempts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historical data at Fukushima's nuclear reactor prior to the meltdown could not have been used to learn about meltdowns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No Free-Lunch Theorem:</a:t>
            </a:r>
            <a:r>
              <a:rPr lang="en-CA" sz="2400" dirty="0">
                <a:latin typeface="Dagny OT" panose="020B0504020201020104" pitchFamily="34" charset="77"/>
              </a:rPr>
              <a:t> no classifier works best for all data. 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  <a:cs typeface="Helvetica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77"/>
                <a:cs typeface="Helvetica" panose="020B0604020202020204" pitchFamily="34" charset="0"/>
              </a:rPr>
              <a:t>With big datasets, algorithms must also consider efficiency.</a:t>
            </a:r>
          </a:p>
        </p:txBody>
      </p:sp>
    </p:spTree>
    <p:extLst>
      <p:ext uri="{BB962C8B-B14F-4D97-AF65-F5344CB8AC3E}">
        <p14:creationId xmlns:p14="http://schemas.microsoft.com/office/powerpoint/2010/main" val="191728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4901B-4628-D240-AB27-65E168BC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99" y="1644852"/>
            <a:ext cx="11106001" cy="52131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35B37F-7B7B-B847-AF43-C16551F0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0A282-8A9C-D842-BF16-83671D680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1429-D80B-6044-9603-CAB4D8D6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971CA-A33F-774C-AA82-F161A96C0A83}"/>
              </a:ext>
            </a:extLst>
          </p:cNvPr>
          <p:cNvSpPr/>
          <p:nvPr/>
        </p:nvSpPr>
        <p:spPr>
          <a:xfrm>
            <a:off x="73572" y="5359652"/>
            <a:ext cx="330024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Data is not information, information is not knowledge, </a:t>
            </a:r>
            <a:b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knowledge is not understanding, understanding is not wisdom.”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</a:t>
            </a:r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C. Stoll)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In </a:t>
            </a:r>
            <a:r>
              <a:rPr lang="en-US" sz="2400" b="1" dirty="0">
                <a:latin typeface="Dagny OT" panose="020B0504020201020104" pitchFamily="34" charset="0"/>
              </a:rPr>
              <a:t>clustering</a:t>
            </a:r>
            <a:r>
              <a:rPr lang="en-US" sz="2400" dirty="0">
                <a:latin typeface="Dagny OT" panose="020B0504020201020104" pitchFamily="34" charset="0"/>
              </a:rPr>
              <a:t>, the data is divided into </a:t>
            </a:r>
            <a:r>
              <a:rPr lang="en-US" sz="2400" b="1" dirty="0">
                <a:latin typeface="Dagny OT" panose="020B0504020201020104" pitchFamily="34" charset="0"/>
              </a:rPr>
              <a:t>naturally occurring groups</a:t>
            </a:r>
            <a:r>
              <a:rPr lang="en-US" sz="2400" dirty="0">
                <a:latin typeface="Dagny OT" panose="020B0504020201020104" pitchFamily="34" charset="0"/>
              </a:rPr>
              <a:t>. Within each group, the data points are </a:t>
            </a:r>
            <a:r>
              <a:rPr lang="en-US" sz="2400" b="1" dirty="0">
                <a:latin typeface="Dagny OT" panose="020B0504020201020104" pitchFamily="34" charset="0"/>
              </a:rPr>
              <a:t>similar</a:t>
            </a:r>
            <a:r>
              <a:rPr lang="en-US" sz="2400" dirty="0">
                <a:latin typeface="Dagny OT" panose="020B0504020201020104" pitchFamily="34" charset="0"/>
              </a:rPr>
              <a:t>; from group to group, they are </a:t>
            </a:r>
            <a:r>
              <a:rPr lang="en-US" sz="2400" b="1" dirty="0">
                <a:latin typeface="Dagny OT" panose="020B0504020201020104" pitchFamily="34" charset="0"/>
              </a:rPr>
              <a:t>dissimilar</a:t>
            </a:r>
            <a:r>
              <a:rPr lang="en-US" sz="2400" dirty="0">
                <a:latin typeface="Dagny OT" panose="020B0504020201020104" pitchFamily="34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708" b="1708"/>
          <a:stretch/>
        </p:blipFill>
        <p:spPr>
          <a:xfrm>
            <a:off x="5052957" y="4261644"/>
            <a:ext cx="6908740" cy="2034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0675" y="3624440"/>
            <a:ext cx="3354053" cy="65646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0"/>
              </a:rPr>
              <a:t>average distance to points in own cluster (</a:t>
            </a:r>
            <a:r>
              <a:rPr lang="en-US" b="1" dirty="0">
                <a:latin typeface="Dagny OT" panose="020B0504020201020104" pitchFamily="34" charset="0"/>
              </a:rPr>
              <a:t>low is good</a:t>
            </a:r>
            <a:r>
              <a:rPr lang="en-US" dirty="0"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8507327" y="3624440"/>
            <a:ext cx="3603171" cy="65646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0"/>
              </a:rPr>
              <a:t>average distance to points in </a:t>
            </a:r>
            <a:r>
              <a:rPr lang="en-US" dirty="0" err="1">
                <a:latin typeface="Dagny OT" panose="020B0504020201020104" pitchFamily="34" charset="0"/>
              </a:rPr>
              <a:t>neighbouring</a:t>
            </a:r>
            <a:r>
              <a:rPr lang="en-US" dirty="0">
                <a:latin typeface="Dagny OT" panose="020B0504020201020104" pitchFamily="34" charset="0"/>
              </a:rPr>
              <a:t> cluster (</a:t>
            </a:r>
            <a:r>
              <a:rPr lang="en-US" b="1" dirty="0">
                <a:latin typeface="Dagny OT" panose="020B0504020201020104" pitchFamily="34" charset="0"/>
              </a:rPr>
              <a:t>high is good</a:t>
            </a:r>
            <a:r>
              <a:rPr lang="en-US" dirty="0"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OVERVIEW</a:t>
            </a:r>
            <a:endParaRPr lang="en-US" sz="24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71599" y="4077481"/>
            <a:ext cx="3532557" cy="1283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400" dirty="0">
                <a:latin typeface="Dagny OT" panose="020B0504020201020104" pitchFamily="34" charset="0"/>
              </a:rPr>
              <a:t>The grouping labels are not determined ahead of time, so clustering is an example of </a:t>
            </a:r>
            <a:r>
              <a:rPr lang="en-US" sz="2400" b="1" dirty="0">
                <a:latin typeface="Dagny OT" panose="020B0504020201020104" pitchFamily="34" charset="0"/>
              </a:rPr>
              <a:t>unsupervised</a:t>
            </a:r>
            <a:r>
              <a:rPr lang="en-US" sz="2400" dirty="0">
                <a:latin typeface="Dagny OT" panose="020B0504020201020104" pitchFamily="34" charset="0"/>
              </a:rPr>
              <a:t> learning.</a:t>
            </a:r>
          </a:p>
        </p:txBody>
      </p:sp>
    </p:spTree>
    <p:extLst>
      <p:ext uri="{BB962C8B-B14F-4D97-AF65-F5344CB8AC3E}">
        <p14:creationId xmlns:p14="http://schemas.microsoft.com/office/powerpoint/2010/main" val="11057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7904" y="574370"/>
            <a:ext cx="7087263" cy="58373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9003291" y="5888466"/>
            <a:ext cx="783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Age</a:t>
            </a:r>
            <a:endParaRPr lang="en-US" sz="2800" dirty="0">
              <a:latin typeface="Dagny OT" panose="020B050402020102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1187188" y="849087"/>
            <a:ext cx="1300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Income</a:t>
            </a:r>
            <a:endParaRPr lang="en-US" sz="2800" dirty="0">
              <a:latin typeface="Dagny OT" panose="020B050402020102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9535703" y="2775151"/>
            <a:ext cx="13601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Customers</a:t>
            </a:r>
            <a:endParaRPr lang="en-US" sz="2000" dirty="0">
              <a:latin typeface="Dagny OT" panose="020B05040202010201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3291" y="2975206"/>
            <a:ext cx="468805" cy="105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915401" y="3175261"/>
            <a:ext cx="674914" cy="906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218714" y="1992086"/>
            <a:ext cx="1253383" cy="812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1237971" y="3493028"/>
            <a:ext cx="1074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Clusters</a:t>
            </a:r>
            <a:endParaRPr lang="en-US" sz="2000" dirty="0">
              <a:latin typeface="Dagny OT" panose="020B0504020201020104" pitchFamily="34" charset="0"/>
            </a:endParaRPr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V="1">
            <a:off x="2312817" y="3628702"/>
            <a:ext cx="1899954" cy="643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98843" y="3893139"/>
            <a:ext cx="4245500" cy="1223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98843" y="2144487"/>
            <a:ext cx="4670043" cy="1348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</a:rPr>
              <a:t>Text Documents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grouping similar documents according to their topics, based on the patterns of common and unusual words</a:t>
            </a:r>
          </a:p>
          <a:p>
            <a:pPr marL="324000" lvl="1" indent="0" algn="just">
              <a:lnSpc>
                <a:spcPct val="100000"/>
              </a:lnSpc>
              <a:buNone/>
            </a:pPr>
            <a:endParaRPr lang="en-CA" sz="1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Product Recommendations</a:t>
            </a:r>
            <a:endParaRPr lang="en-US" sz="2400" dirty="0">
              <a:latin typeface="Dagny OT" panose="020B0504020201020104" pitchFamily="34" charset="0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grouping online purchasers based on the products they have viewed, purchased, liked, or disliked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grouping products based on customer reviews</a:t>
            </a:r>
          </a:p>
          <a:p>
            <a:pPr algn="just">
              <a:lnSpc>
                <a:spcPct val="100000"/>
              </a:lnSpc>
            </a:pPr>
            <a:endParaRPr lang="en-CA" sz="100" b="1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Marketing and Business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grouping client profiles based on their demographics and preferences</a:t>
            </a:r>
            <a:endParaRPr lang="en-US" i="0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400" dirty="0">
                    <a:latin typeface="Dagny OT" panose="020B0504020201020104" pitchFamily="34" charset="0"/>
                  </a:rPr>
                  <a:t>-Means</a:t>
                </a:r>
                <a:endParaRPr lang="en-US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0"/>
                  </a:rPr>
                  <a:t>Hierarchical Clustering</a:t>
                </a:r>
                <a:endParaRPr lang="en-CA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Latent Dirichlet Allocation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Expectation-Maximization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Balanced Iterative Reducing and Clustering using Hierarchies</a:t>
                </a:r>
                <a:endParaRPr lang="en-US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0"/>
                  </a:rPr>
                  <a:t>Density-Based Spatial Clustering of Applications with Noise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0"/>
                  </a:rPr>
                  <a:t>Affinity Propagation</a:t>
                </a:r>
                <a:endParaRPr lang="en-CA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Spectral Clustering,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 b="-18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0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91C9-D8ED-3845-B1B6-93843F07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F4D8A-54C1-1743-8F4E-20890AB6B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B2A7-9052-234E-A48F-131EE5A40223}"/>
              </a:ext>
            </a:extLst>
          </p:cNvPr>
          <p:cNvSpPr/>
          <p:nvPr/>
        </p:nvSpPr>
        <p:spPr>
          <a:xfrm>
            <a:off x="0" y="5996226"/>
            <a:ext cx="23543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“We learn from failure, not from success!”</a:t>
            </a:r>
          </a:p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(Bram Stoker,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Dracula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2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traffic, dark, lit&#10;&#10;Description automatically generated">
            <a:extLst>
              <a:ext uri="{FF2B5EF4-FFF2-40B4-BE49-F238E27FC236}">
                <a16:creationId xmlns:a16="http://schemas.microsoft.com/office/drawing/2014/main" id="{6A9214DE-F2AA-DD44-85C4-1C11577B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9" y="409904"/>
            <a:ext cx="10408935" cy="6253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52D5FD-FB9F-FF42-B9EA-6A3C9E6955B9}"/>
              </a:ext>
            </a:extLst>
          </p:cNvPr>
          <p:cNvSpPr/>
          <p:nvPr/>
        </p:nvSpPr>
        <p:spPr>
          <a:xfrm>
            <a:off x="1205299" y="0"/>
            <a:ext cx="109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https://</a:t>
            </a:r>
            <a:r>
              <a:rPr lang="en-US" dirty="0" err="1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notebook.community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alanhdu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AccessibleML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/4. K-means clustering and unsupervised learning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45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CHALLENGES</a:t>
            </a:r>
            <a:endParaRPr lang="en-US" sz="20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Automation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Lack of a clear-cut definition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Lack of repeatability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Number of clusters</a:t>
            </a:r>
          </a:p>
          <a:p>
            <a:pPr marL="0" indent="0"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Cluster description</a:t>
            </a:r>
          </a:p>
          <a:p>
            <a:pPr marL="0" indent="0"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Validation</a:t>
            </a:r>
          </a:p>
          <a:p>
            <a:pPr marL="0" indent="0"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Ghost clustering</a:t>
            </a:r>
          </a:p>
          <a:p>
            <a:pPr marL="0" indent="0">
              <a:buSzPct val="100000"/>
              <a:buNone/>
            </a:pPr>
            <a:r>
              <a:rPr lang="en-US" sz="2400" i="1" dirty="0">
                <a:latin typeface="Dagny OT" panose="020B0504020201020104" pitchFamily="34" charset="0"/>
              </a:rPr>
              <a:t>A posteriori </a:t>
            </a:r>
            <a:r>
              <a:rPr lang="en-US" sz="2400" dirty="0">
                <a:latin typeface="Dagny OT" panose="020B0504020201020104" pitchFamily="34" charset="0"/>
              </a:rPr>
              <a:t>rationalization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2D93C-6E8C-EE47-BF1A-2E7C3C5B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ISSUES &amp;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1429-D80B-6044-9603-CAB4D8D6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3B113-A2DD-9A4C-9AA5-C564D2D8E525}"/>
              </a:ext>
            </a:extLst>
          </p:cNvPr>
          <p:cNvSpPr/>
          <p:nvPr/>
        </p:nvSpPr>
        <p:spPr>
          <a:xfrm>
            <a:off x="112388" y="5359652"/>
            <a:ext cx="51638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We all </a:t>
            </a:r>
            <a:r>
              <a:rPr lang="en-CA" i="1" dirty="0">
                <a:solidFill>
                  <a:schemeClr val="tx2"/>
                </a:solidFill>
                <a:latin typeface="Dagny OT" panose="020B0504020201020104" pitchFamily="34" charset="77"/>
              </a:rPr>
              <a:t>say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we like data, but we don’t. We like getting insight out of data. That’s not quite the same as liking data itself. In fact, I dare say that I don’t quite care for data, and it sounds like I’m not alone.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”</a:t>
            </a:r>
          </a:p>
          <a:p>
            <a:pPr algn="r"/>
            <a:r>
              <a:rPr lang="en-US" sz="1200" dirty="0">
                <a:solidFill>
                  <a:schemeClr val="tx2"/>
                </a:solidFill>
                <a:latin typeface="Dagny OT" panose="020B0504020201020104" pitchFamily="34" charset="77"/>
              </a:rPr>
              <a:t>(</a:t>
            </a:r>
            <a:r>
              <a:rPr lang="en-CA" sz="12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Q.E. McCallum, </a:t>
            </a:r>
            <a:r>
              <a:rPr lang="en-CA" sz="1200" i="1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Bad Data Handbook</a:t>
            </a:r>
            <a:r>
              <a:rPr lang="en-US" sz="1200" dirty="0">
                <a:solidFill>
                  <a:schemeClr val="tx2"/>
                </a:solidFill>
                <a:latin typeface="Dagny OT" panose="020B05040202010201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0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59D0-2A28-FC49-AB6E-CC56786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BAD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0A3C-698F-6242-9807-50FB1F12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69062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Does the dataset pass the </a:t>
            </a:r>
            <a:r>
              <a:rPr lang="en-CA" b="1" dirty="0">
                <a:latin typeface="Dagny OT" panose="020B0504020201020104" pitchFamily="34" charset="77"/>
              </a:rPr>
              <a:t>smell test</a:t>
            </a:r>
            <a:r>
              <a:rPr lang="en-CA" dirty="0">
                <a:latin typeface="Dagny OT" panose="020B0504020201020104" pitchFamily="34" charset="77"/>
              </a:rPr>
              <a:t>? (invalid entries, etc.)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Detecting </a:t>
            </a:r>
            <a:r>
              <a:rPr lang="en-CA" b="1" dirty="0">
                <a:latin typeface="Dagny OT" panose="020B0504020201020104" pitchFamily="34" charset="77"/>
              </a:rPr>
              <a:t>lies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b="1" dirty="0">
                <a:latin typeface="Dagny OT" panose="020B0504020201020104" pitchFamily="34" charset="77"/>
              </a:rPr>
              <a:t>mistakes </a:t>
            </a:r>
            <a:r>
              <a:rPr lang="en-CA" dirty="0">
                <a:latin typeface="Dagny OT" panose="020B0504020201020104" pitchFamily="34" charset="77"/>
              </a:rPr>
              <a:t>(reporting errors, use of polarizing language)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Is </a:t>
            </a:r>
            <a:r>
              <a:rPr lang="en-CA" b="1" dirty="0">
                <a:latin typeface="Dagny OT" panose="020B0504020201020104" pitchFamily="34" charset="77"/>
              </a:rPr>
              <a:t>close enough, good enough</a:t>
            </a:r>
            <a:r>
              <a:rPr lang="en-CA" dirty="0">
                <a:latin typeface="Dagny OT" panose="020B0504020201020104" pitchFamily="34" charset="77"/>
              </a:rPr>
              <a:t>?</a:t>
            </a:r>
            <a:r>
              <a:rPr lang="en-CA" sz="2400" dirty="0">
                <a:latin typeface="Dagny OT" panose="020B0504020201020104" pitchFamily="34" charset="77"/>
              </a:rPr>
              <a:t>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Sources of </a:t>
            </a:r>
            <a:r>
              <a:rPr lang="en-CA" b="1" dirty="0">
                <a:latin typeface="Dagny OT" panose="020B0504020201020104" pitchFamily="34" charset="77"/>
              </a:rPr>
              <a:t>bias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b="1" dirty="0">
                <a:latin typeface="Dagny OT" panose="020B0504020201020104" pitchFamily="34" charset="77"/>
              </a:rPr>
              <a:t>errors</a:t>
            </a:r>
            <a:endParaRPr lang="en-CA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2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Seeking </a:t>
            </a:r>
            <a:r>
              <a:rPr lang="en-CA" b="1" dirty="0">
                <a:latin typeface="Dagny OT" panose="020B0504020201020104" pitchFamily="34" charset="77"/>
              </a:rPr>
              <a:t>perfection </a:t>
            </a:r>
            <a:r>
              <a:rPr lang="en-CA" dirty="0">
                <a:latin typeface="Dagny OT" panose="020B0504020201020104" pitchFamily="34" charset="77"/>
              </a:rPr>
              <a:t>(academic, professional, government, service data)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Data science </a:t>
            </a:r>
            <a:r>
              <a:rPr lang="en-CA" b="1" dirty="0">
                <a:latin typeface="Dagny OT" panose="020B0504020201020104" pitchFamily="34" charset="77"/>
              </a:rPr>
              <a:t>pitfalls: </a:t>
            </a:r>
            <a:r>
              <a:rPr lang="en-CA" dirty="0">
                <a:latin typeface="Dagny OT" panose="020B0504020201020104" pitchFamily="34" charset="77"/>
              </a:rPr>
              <a:t>analysis without understanding, using only one tool (by choice/fiat), analysis for the sake of analysis, unrealistic expectations of data science, it’s on a need-to-know basis and you don’t need to know.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949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9A21A-09A8-DB4E-B9DD-E0C07AE6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OVERFITTING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B09E35-95D9-E842-98C5-539FE77D3A4A}"/>
              </a:ext>
            </a:extLst>
          </p:cNvPr>
          <p:cNvSpPr txBox="1">
            <a:spLocks/>
          </p:cNvSpPr>
          <p:nvPr/>
        </p:nvSpPr>
        <p:spPr>
          <a:xfrm>
            <a:off x="974269" y="5476868"/>
            <a:ext cx="3018279" cy="37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gny OT" panose="020B0504020201020104" pitchFamily="34" charset="77"/>
              </a:rPr>
              <a:t>underfit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9F71D7D-D177-0B4B-A5B8-883443B3B988}"/>
              </a:ext>
            </a:extLst>
          </p:cNvPr>
          <p:cNvSpPr txBox="1">
            <a:spLocks/>
          </p:cNvSpPr>
          <p:nvPr/>
        </p:nvSpPr>
        <p:spPr>
          <a:xfrm>
            <a:off x="4944211" y="5476868"/>
            <a:ext cx="3018279" cy="37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gny OT" panose="020B0504020201020104" pitchFamily="34" charset="77"/>
              </a:rPr>
              <a:t>just right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BE6DDD9-35E0-D640-A278-421C1475F7FE}"/>
              </a:ext>
            </a:extLst>
          </p:cNvPr>
          <p:cNvSpPr txBox="1">
            <a:spLocks/>
          </p:cNvSpPr>
          <p:nvPr/>
        </p:nvSpPr>
        <p:spPr>
          <a:xfrm>
            <a:off x="8914153" y="5491800"/>
            <a:ext cx="3018279" cy="37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gny OT" panose="020B0504020201020104" pitchFamily="34" charset="77"/>
              </a:rPr>
              <a:t>overfit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1C6F87-1D2D-B440-8E73-354A9652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89" y="2226276"/>
            <a:ext cx="11107721" cy="31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DATA VS. SMALL DATA</a:t>
            </a:r>
            <a:endParaRPr lang="en-US" sz="23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What is the main difference?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datasets are </a:t>
            </a:r>
            <a:r>
              <a:rPr lang="en-US" b="1" i="0" dirty="0">
                <a:latin typeface="Dagny OT" panose="020B0504020201020104" pitchFamily="34" charset="77"/>
              </a:rPr>
              <a:t>LARGE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issues: collection, capture, access, storage, analysis, visualization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Where does the data come from?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technology advances are lifting the limits on data processing speeds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information-sensing, mobile devices, cameras and wireless networks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What are the challenges?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most techniques were built for very small dataset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direct approach will leave the best analyst waiting years for results</a:t>
            </a:r>
          </a:p>
        </p:txBody>
      </p:sp>
    </p:spTree>
    <p:extLst>
      <p:ext uri="{BB962C8B-B14F-4D97-AF65-F5344CB8AC3E}">
        <p14:creationId xmlns:p14="http://schemas.microsoft.com/office/powerpoint/2010/main" val="29886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F11C434B-D56E-484C-B91D-15F4052D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86602"/>
            <a:ext cx="11226799" cy="50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685800"/>
            <a:ext cx="9927021" cy="1485900"/>
          </a:xfrm>
        </p:spPr>
        <p:txBody>
          <a:bodyPr/>
          <a:lstStyle/>
          <a:p>
            <a:r>
              <a:rPr lang="en-US" b="1" dirty="0"/>
              <a:t>APPROPRIATENESS &amp; TRANSFERABILITY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Science methods are </a:t>
            </a:r>
            <a:r>
              <a:rPr lang="en-US" sz="2400" b="1" dirty="0">
                <a:latin typeface="Dagny OT" panose="020B0504020201020104" pitchFamily="34" charset="77"/>
              </a:rPr>
              <a:t>not</a:t>
            </a:r>
            <a:r>
              <a:rPr lang="en-US" sz="2400" dirty="0">
                <a:latin typeface="Dagny OT" panose="020B0504020201020104" pitchFamily="34" charset="77"/>
              </a:rPr>
              <a:t> appropriate if: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one absolutely must use an existing (</a:t>
            </a:r>
            <a:r>
              <a:rPr lang="en-US" b="1" i="0" dirty="0">
                <a:latin typeface="Dagny OT" panose="020B0504020201020104" pitchFamily="34" charset="77"/>
              </a:rPr>
              <a:t>legacy</a:t>
            </a:r>
            <a:r>
              <a:rPr lang="en-US" i="0" dirty="0">
                <a:latin typeface="Dagny OT" panose="020B0504020201020104" pitchFamily="34" charset="77"/>
              </a:rPr>
              <a:t>) datasets instead of an ideal dataset (“it’s the best data we have!”)</a:t>
            </a:r>
            <a:endParaRPr lang="en-US" sz="1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dataset has attributes that usefully predict a value of interest, but which are not available when a prediction is required </a:t>
            </a:r>
            <a:endParaRPr lang="en-US" sz="5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one will attempt to predict class membership using an unsupervised learning algorithm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If data/model is used in other contexts, or to make predictions depending on attributes without data, validating the results is impossible.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Example:</a:t>
            </a:r>
            <a:r>
              <a:rPr lang="en-US" i="0" dirty="0">
                <a:latin typeface="Dagny OT" panose="020B0504020201020104" pitchFamily="34" charset="77"/>
              </a:rPr>
              <a:t> can we use a model that predicts mortgage defaulters to also predict car loan defaulters?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6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BIASES, FALLACIES &amp;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10084676" cy="3581400"/>
              </a:xfrm>
            </p:spPr>
            <p:txBody>
              <a:bodyPr numCol="2"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Correlation is not causation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Extreme patterns can mislead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Stay within a study's range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Keep the base rate in mind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Odd stuff happens (Simpson's Paradox)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Randomness plays a role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Human component to any analytical activity</a:t>
                </a:r>
                <a:endParaRPr lang="en-US" sz="24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Small effects can be (statistically) significant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Beware of sacrosanct statistics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-value, etc.).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Does bias necessarily invalidate the results?</a:t>
                </a:r>
              </a:p>
              <a:p>
                <a:pPr marL="0" indent="0"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endParaRPr lang="en-US" sz="240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10084676" cy="3581400"/>
              </a:xfrm>
              <a:blipFill>
                <a:blip r:embed="rId2"/>
                <a:stretch>
                  <a:fillRect l="-630" t="-1413" r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E5FB659-7EB8-A744-8B72-72D2E653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084677" cy="35814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central Data Science/Machine Learning problem is: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can </a:t>
            </a:r>
            <a:r>
              <a:rPr lang="en-US" sz="2400" b="1" dirty="0">
                <a:solidFill>
                  <a:schemeClr val="accent3"/>
                </a:solidFill>
                <a:latin typeface="Dagny OT" panose="020B0504020201020104" pitchFamily="34" charset="77"/>
              </a:rPr>
              <a:t>(should) </a:t>
            </a:r>
            <a:r>
              <a:rPr lang="en-US" sz="2400" b="1" dirty="0">
                <a:latin typeface="Dagny OT" panose="020B0504020201020104" pitchFamily="34" charset="77"/>
              </a:rPr>
              <a:t>we design algorithms that can learn?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Supervised Learning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learning with a teacher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classification, regression, rankings, recommendations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uses </a:t>
            </a:r>
            <a:r>
              <a:rPr lang="en-US" sz="2000" b="1" i="0" dirty="0">
                <a:latin typeface="Dagny OT" panose="020B0504020201020104" pitchFamily="34" charset="77"/>
              </a:rPr>
              <a:t>labeled</a:t>
            </a:r>
            <a:r>
              <a:rPr lang="en-US" sz="2000" i="0" dirty="0">
                <a:latin typeface="Dagny OT" panose="020B0504020201020104" pitchFamily="34" charset="77"/>
              </a:rPr>
              <a:t> </a:t>
            </a:r>
            <a:r>
              <a:rPr lang="en-US" sz="2000" b="1" i="0" dirty="0">
                <a:latin typeface="Dagny OT" panose="020B0504020201020104" pitchFamily="34" charset="77"/>
              </a:rPr>
              <a:t>training data</a:t>
            </a:r>
            <a:r>
              <a:rPr lang="en-US" sz="2000" i="0" dirty="0">
                <a:latin typeface="Dagny OT" panose="020B0504020201020104" pitchFamily="34" charset="77"/>
              </a:rPr>
              <a:t> (</a:t>
            </a:r>
            <a:r>
              <a:rPr lang="en-US" sz="2000" i="0" dirty="0">
                <a:solidFill>
                  <a:schemeClr val="accent3"/>
                </a:solidFill>
                <a:latin typeface="Dagny OT" panose="020B0504020201020104" pitchFamily="34" charset="77"/>
              </a:rPr>
              <a:t>student gives an answer to each test question based on what they learned from worked-out examples</a:t>
            </a:r>
            <a:r>
              <a:rPr lang="en-US" sz="2000" i="0" dirty="0">
                <a:latin typeface="Dagny OT" panose="020B0504020201020104" pitchFamily="34" charset="77"/>
              </a:rPr>
              <a:t>)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performance is evaluated using </a:t>
            </a:r>
            <a:r>
              <a:rPr lang="en-US" sz="2000" b="1" i="0" dirty="0">
                <a:latin typeface="Dagny OT" panose="020B0504020201020104" pitchFamily="34" charset="77"/>
              </a:rPr>
              <a:t>testing data </a:t>
            </a:r>
            <a:r>
              <a:rPr lang="en-US" sz="2000" i="0" dirty="0">
                <a:latin typeface="Dagny OT" panose="020B0504020201020104" pitchFamily="34" charset="77"/>
              </a:rPr>
              <a:t>(</a:t>
            </a:r>
            <a:r>
              <a:rPr lang="en-US" sz="2000" i="0" dirty="0">
                <a:solidFill>
                  <a:schemeClr val="accent3"/>
                </a:solidFill>
                <a:latin typeface="Dagny OT" panose="020B0504020201020104" pitchFamily="34" charset="77"/>
              </a:rPr>
              <a:t>teacher provides the correct answers</a:t>
            </a:r>
            <a:r>
              <a:rPr lang="en-US" sz="2000" i="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 </a:t>
            </a:r>
            <a:r>
              <a:rPr lang="en-US" b="1" i="0" dirty="0">
                <a:latin typeface="Dagny OT" panose="020B0504020201020104" pitchFamily="34" charset="77"/>
              </a:rPr>
              <a:t>target</a:t>
            </a:r>
            <a:r>
              <a:rPr lang="en-US" i="0" dirty="0">
                <a:latin typeface="Dagny OT" panose="020B0504020201020104" pitchFamily="34" charset="77"/>
              </a:rPr>
              <a:t> exists against which to train the model</a:t>
            </a:r>
            <a:endParaRPr lang="en-US" sz="2000" i="0" dirty="0">
              <a:latin typeface="Dagny OT" panose="020B0504020201020104" pitchFamily="34" charset="77"/>
            </a:endParaRP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3EC54-83A2-1146-85C5-9BEE032E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39404-F610-E747-9E84-8042241C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063655" cy="3581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Unsupervised Learning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grouping similar exercises together as a study aid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clustering, association rules discovery, link profiling, anomaly detection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uses </a:t>
            </a:r>
            <a:r>
              <a:rPr lang="en-US" b="1" i="0" dirty="0">
                <a:latin typeface="Dagny OT" panose="020B0504020201020104" pitchFamily="34" charset="77"/>
              </a:rPr>
              <a:t>unlabeled</a:t>
            </a:r>
            <a:r>
              <a:rPr lang="en-US" i="0" dirty="0">
                <a:latin typeface="Dagny OT" panose="020B0504020201020104" pitchFamily="34" charset="77"/>
              </a:rPr>
              <a:t> observations (</a:t>
            </a:r>
            <a:r>
              <a:rPr lang="en-US" i="0" dirty="0">
                <a:solidFill>
                  <a:schemeClr val="accent3"/>
                </a:solidFill>
                <a:latin typeface="Dagny OT" panose="020B0504020201020104" pitchFamily="34" charset="77"/>
              </a:rPr>
              <a:t>teacher is not involved</a:t>
            </a:r>
            <a:r>
              <a:rPr lang="en-US" i="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accuracy </a:t>
            </a:r>
            <a:r>
              <a:rPr lang="en-US" b="1" i="0" dirty="0">
                <a:latin typeface="Dagny OT" panose="020B0504020201020104" pitchFamily="34" charset="77"/>
              </a:rPr>
              <a:t>cannot</a:t>
            </a:r>
            <a:r>
              <a:rPr lang="en-US" i="0" dirty="0">
                <a:latin typeface="Dagny OT" panose="020B0504020201020104" pitchFamily="34" charset="77"/>
              </a:rPr>
              <a:t> be evaluated (</a:t>
            </a:r>
            <a:r>
              <a:rPr lang="en-US" i="0" dirty="0">
                <a:solidFill>
                  <a:schemeClr val="accent3"/>
                </a:solidFill>
                <a:latin typeface="Dagny OT" panose="020B0504020201020104" pitchFamily="34" charset="77"/>
              </a:rPr>
              <a:t>students might not end up with the same groupings</a:t>
            </a:r>
            <a:r>
              <a:rPr lang="en-US" i="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concept of a target is </a:t>
            </a:r>
            <a:r>
              <a:rPr lang="en-US" b="1" i="0" dirty="0">
                <a:latin typeface="Dagny OT" panose="020B0504020201020104" pitchFamily="34" charset="77"/>
              </a:rPr>
              <a:t>not applicable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Others: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semi-supervised learning </a:t>
            </a:r>
            <a:r>
              <a:rPr lang="en-US" i="0" dirty="0">
                <a:latin typeface="Dagny OT" panose="020B0504020201020104" pitchFamily="34" charset="77"/>
              </a:rPr>
              <a:t>(</a:t>
            </a:r>
            <a:r>
              <a:rPr lang="en-US" i="0" dirty="0">
                <a:solidFill>
                  <a:schemeClr val="accent3"/>
                </a:solidFill>
                <a:latin typeface="Dagny OT" panose="020B0504020201020104" pitchFamily="34" charset="77"/>
              </a:rPr>
              <a:t>teacher providing worked-out examples </a:t>
            </a:r>
            <a:r>
              <a:rPr lang="en-US" b="1" i="0" dirty="0">
                <a:solidFill>
                  <a:schemeClr val="accent3"/>
                </a:solidFill>
                <a:latin typeface="Dagny OT" panose="020B0504020201020104" pitchFamily="34" charset="77"/>
              </a:rPr>
              <a:t>and</a:t>
            </a:r>
            <a:r>
              <a:rPr lang="en-US" i="0" dirty="0">
                <a:solidFill>
                  <a:schemeClr val="accent3"/>
                </a:solidFill>
                <a:latin typeface="Dagny OT" panose="020B0504020201020104" pitchFamily="34" charset="77"/>
              </a:rPr>
              <a:t> a list of unsolved problems</a:t>
            </a:r>
            <a:r>
              <a:rPr lang="en-US" i="0" dirty="0">
                <a:latin typeface="Dagny OT" panose="020B0504020201020104" pitchFamily="34" charset="77"/>
                <a:sym typeface="Wingdings"/>
              </a:rPr>
              <a:t>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reinforcement learning </a:t>
            </a:r>
            <a:r>
              <a:rPr lang="en-US" i="0" dirty="0">
                <a:latin typeface="Dagny OT" panose="020B0504020201020104" pitchFamily="34" charset="77"/>
              </a:rPr>
              <a:t>(</a:t>
            </a:r>
            <a:r>
              <a:rPr lang="en-US" i="0" dirty="0">
                <a:solidFill>
                  <a:schemeClr val="accent3"/>
                </a:solidFill>
                <a:latin typeface="Dagny OT" panose="020B0504020201020104" pitchFamily="34" charset="77"/>
              </a:rPr>
              <a:t>embarking on a Ph.D. with an advisor?</a:t>
            </a:r>
            <a:r>
              <a:rPr lang="en-US" i="0" dirty="0">
                <a:latin typeface="Dagny OT" panose="020B0504020201020104" pitchFamily="34" charset="77"/>
              </a:rPr>
              <a:t>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Association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STATISTICAL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774F4C-81D1-E64F-9C58-460A52D8F539}"/>
              </a:ext>
            </a:extLst>
          </p:cNvPr>
          <p:cNvSpPr/>
          <p:nvPr/>
        </p:nvSpPr>
        <p:spPr>
          <a:xfrm>
            <a:off x="126124" y="4642009"/>
            <a:ext cx="390984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SNIFF: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What are you looking for?</a:t>
            </a:r>
            <a:b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SNOOP: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A five-dollar bill.</a:t>
            </a:r>
            <a:b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SNIFF: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Are you sure you lost it on this street?</a:t>
            </a:r>
            <a:b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SNOOP: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Oh no! I lost it in the next block, but I’m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lookin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’ up here because the light is better.</a:t>
            </a:r>
          </a:p>
          <a:p>
            <a:pPr algn="r" fontAlgn="base"/>
            <a:r>
              <a:rPr lang="en-CA" sz="12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(</a:t>
            </a:r>
            <a:r>
              <a:rPr lang="en-CA" sz="1200" i="1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Boys’ Life Magazine</a:t>
            </a:r>
            <a:r>
              <a:rPr lang="en-CA" sz="12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, 1932) </a:t>
            </a:r>
          </a:p>
        </p:txBody>
      </p:sp>
    </p:spTree>
    <p:extLst>
      <p:ext uri="{BB962C8B-B14F-4D97-AF65-F5344CB8AC3E}">
        <p14:creationId xmlns:p14="http://schemas.microsoft.com/office/powerpoint/2010/main" val="39133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ASSOCIATION RULES BASICS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Association Rule Discovery </a:t>
            </a:r>
            <a:r>
              <a:rPr lang="en-US" sz="2400" dirty="0">
                <a:latin typeface="Dagny OT" panose="020B0504020201020104" pitchFamily="34" charset="77"/>
              </a:rPr>
              <a:t>is a type of unsupervised learning that finds connections among attributes (and combinations of attributes).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Examples: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bread and milk are often purchased together… is that interesting?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hot dogs and mustard are also often purchased as a pair, but more rarely purchased individually… is that interesting?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supermarket could then have a sale on hot dogs to drive in customers, while raising the price on condiments, to maintain profit margins. </a:t>
            </a:r>
            <a:endParaRPr lang="en-US" sz="2400" dirty="0">
              <a:latin typeface="Dagny OT" panose="020B0504020201020104" pitchFamily="34" charset="77"/>
            </a:endParaRPr>
          </a:p>
          <a:p>
            <a:pPr algn="just"/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6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Related Concepts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pairs (triplets, </a:t>
            </a:r>
            <a:r>
              <a:rPr lang="en-CA" i="0" dirty="0" err="1">
                <a:latin typeface="Dagny OT" panose="020B0504020201020104" pitchFamily="34" charset="77"/>
              </a:rPr>
              <a:t>etc</a:t>
            </a:r>
            <a:r>
              <a:rPr lang="en-CA" i="0" dirty="0">
                <a:latin typeface="Dagny OT" panose="020B0504020201020104" pitchFamily="34" charset="77"/>
              </a:rPr>
              <a:t>) of words that represent a joint concept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{Ottawa, Senators}, {Michelle, Obama}, {</a:t>
            </a:r>
            <a:r>
              <a:rPr lang="en-CA" i="0" dirty="0" err="1">
                <a:latin typeface="Dagny OT" panose="020B0504020201020104" pitchFamily="34" charset="77"/>
              </a:rPr>
              <a:t>veni</a:t>
            </a:r>
            <a:r>
              <a:rPr lang="en-CA" i="0" dirty="0">
                <a:latin typeface="Dagny OT" panose="020B0504020201020104" pitchFamily="34" charset="77"/>
              </a:rPr>
              <a:t>, </a:t>
            </a:r>
            <a:r>
              <a:rPr lang="en-CA" i="0" dirty="0" err="1">
                <a:latin typeface="Dagny OT" panose="020B0504020201020104" pitchFamily="34" charset="77"/>
              </a:rPr>
              <a:t>vidi</a:t>
            </a:r>
            <a:r>
              <a:rPr lang="en-CA" i="0" dirty="0">
                <a:latin typeface="Dagny OT" panose="020B0504020201020104" pitchFamily="34" charset="77"/>
              </a:rPr>
              <a:t>, vici}, etc.</a:t>
            </a:r>
            <a:endParaRPr lang="en-US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Plagiarism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sentences that appear in various documents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documents that share sentences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Bio-markers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diseases that are frequently associated with a set of bio-markers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72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CAUSATION AND CORRELATION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Association rules can automate hypothesis discovery, but one must remain </a:t>
                </a:r>
                <a:r>
                  <a:rPr lang="en-US" sz="2400" b="1" dirty="0">
                    <a:latin typeface="Dagny OT" panose="020B0504020201020104" pitchFamily="34" charset="77"/>
                  </a:rPr>
                  <a:t>correlation-savvy </a:t>
                </a:r>
                <a:r>
                  <a:rPr lang="en-US" sz="2400" dirty="0">
                    <a:latin typeface="Dagny OT" panose="020B0504020201020104" pitchFamily="34" charset="77"/>
                  </a:rPr>
                  <a:t>(which is less prevalent among data scientists than one would hope…).</a:t>
                </a:r>
                <a:endParaRPr lang="en-US" sz="2400" b="1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If attributes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are shown to be correlated, then the possibilities are: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are correlated </a:t>
                </a:r>
                <a:r>
                  <a:rPr lang="en-US" b="1" i="0" dirty="0">
                    <a:latin typeface="Dagny OT" panose="020B0504020201020104" pitchFamily="34" charset="77"/>
                  </a:rPr>
                  <a:t>entirely by chance </a:t>
                </a:r>
                <a:r>
                  <a:rPr lang="en-US" i="0" dirty="0">
                    <a:latin typeface="Dagny OT" panose="020B0504020201020104" pitchFamily="34" charset="77"/>
                  </a:rPr>
                  <a:t>in this particular dataset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a relabeling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causes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and/or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causes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combinations of other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(known or not) cause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 r="-925" b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5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16265</TotalTime>
  <Words>2367</Words>
  <Application>Microsoft Macintosh PowerPoint</Application>
  <PresentationFormat>Widescreen</PresentationFormat>
  <Paragraphs>300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Avenir Next</vt:lpstr>
      <vt:lpstr>Calibri</vt:lpstr>
      <vt:lpstr>Cambria</vt:lpstr>
      <vt:lpstr>Cambria Math</vt:lpstr>
      <vt:lpstr>Dagny OT</vt:lpstr>
      <vt:lpstr>Franklin Gothic Book</vt:lpstr>
      <vt:lpstr>Helvetica Light</vt:lpstr>
      <vt:lpstr>Wingdings</vt:lpstr>
      <vt:lpstr>Crop</vt:lpstr>
      <vt:lpstr>Office Theme</vt:lpstr>
      <vt:lpstr>Introduction to Data Analysis</vt:lpstr>
      <vt:lpstr>STATISTICAL LEARNING</vt:lpstr>
      <vt:lpstr>LEARNING CONTEXTS</vt:lpstr>
      <vt:lpstr>TYPES OF LEARNING</vt:lpstr>
      <vt:lpstr>TYPES OF LEARNING</vt:lpstr>
      <vt:lpstr>Association Rules</vt:lpstr>
      <vt:lpstr>ASSOCIATION RULES BASICS</vt:lpstr>
      <vt:lpstr>APPLICATIONS</vt:lpstr>
      <vt:lpstr>CAUSATION AND CORRELATION</vt:lpstr>
      <vt:lpstr>CAUSATION AND CORRELATION</vt:lpstr>
      <vt:lpstr>DEFINITIONS</vt:lpstr>
      <vt:lpstr>DEFINITIONS</vt:lpstr>
      <vt:lpstr>FORMULAS</vt:lpstr>
      <vt:lpstr>EXAMPLE</vt:lpstr>
      <vt:lpstr>EXAMPLE</vt:lpstr>
      <vt:lpstr>PowerPoint Presentation</vt:lpstr>
      <vt:lpstr>CLASSIFICATION</vt:lpstr>
      <vt:lpstr>CLASSIFICATION OVERVIEW</vt:lpstr>
      <vt:lpstr>CLASSIFICATION OVERVIEW</vt:lpstr>
      <vt:lpstr>APPLICATIONS</vt:lpstr>
      <vt:lpstr>CLASSIFICATION METHODS</vt:lpstr>
      <vt:lpstr>DECISION TREES</vt:lpstr>
      <vt:lpstr>OTHER POINTS TO PONDER</vt:lpstr>
      <vt:lpstr>PERFORMANCE EVALUATION</vt:lpstr>
      <vt:lpstr>CLUSTERING</vt:lpstr>
      <vt:lpstr>CLUSTERING OVERVIEW</vt:lpstr>
      <vt:lpstr>PowerPoint Presentation</vt:lpstr>
      <vt:lpstr>APPLICATIONS</vt:lpstr>
      <vt:lpstr>CLUSTERING METHODS</vt:lpstr>
      <vt:lpstr>PowerPoint Presentation</vt:lpstr>
      <vt:lpstr>CLUSTERING CHALLENGES</vt:lpstr>
      <vt:lpstr>ISSUES &amp; CHALLENGES</vt:lpstr>
      <vt:lpstr>BAD DATA</vt:lpstr>
      <vt:lpstr>OVERFITTING</vt:lpstr>
      <vt:lpstr>BIG DATA VS. SMALL DATA</vt:lpstr>
      <vt:lpstr>PowerPoint Presentation</vt:lpstr>
      <vt:lpstr>APPROPRIATENESS &amp; TRANSFERABILITY</vt:lpstr>
      <vt:lpstr>BIASES, FALLACIES &amp; INTERPRETATION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288</cp:revision>
  <dcterms:created xsi:type="dcterms:W3CDTF">2020-08-02T19:49:53Z</dcterms:created>
  <dcterms:modified xsi:type="dcterms:W3CDTF">2022-04-27T00:40:47Z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